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Heebo"/>
      <p:regular r:id="rId17"/>
      <p:bold r:id="rId18"/>
    </p:embeddedFont>
    <p:embeddedFont>
      <p:font typeface="Crimson Pro Light"/>
      <p:regular r:id="rId19"/>
      <p:bold r:id="rId20"/>
      <p:italic r:id="rId21"/>
      <p:boldItalic r:id="rId22"/>
    </p:embeddedFont>
    <p:embeddedFont>
      <p:font typeface="Crimson Pro SemiBol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ykvmTkmRxj6bNo0XWIya8L81z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Light-bold.fntdata"/><Relationship Id="rId22" Type="http://schemas.openxmlformats.org/officeDocument/2006/relationships/font" Target="fonts/CrimsonProLight-boldItalic.fntdata"/><Relationship Id="rId21" Type="http://schemas.openxmlformats.org/officeDocument/2006/relationships/font" Target="fonts/CrimsonProLight-italic.fntdata"/><Relationship Id="rId24" Type="http://schemas.openxmlformats.org/officeDocument/2006/relationships/font" Target="fonts/CrimsonProSemiBold-bold.fntdata"/><Relationship Id="rId23" Type="http://schemas.openxmlformats.org/officeDocument/2006/relationships/font" Target="fonts/CrimsonPr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rimsonProSemiBold-boldItalic.fntdata"/><Relationship Id="rId25" Type="http://schemas.openxmlformats.org/officeDocument/2006/relationships/font" Target="fonts/CrimsonProSemiBold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ebo-regular.fntdata"/><Relationship Id="rId16" Type="http://schemas.openxmlformats.org/officeDocument/2006/relationships/slide" Target="slides/slide12.xml"/><Relationship Id="rId19" Type="http://schemas.openxmlformats.org/officeDocument/2006/relationships/font" Target="fonts/CrimsonProLight-regular.fntdata"/><Relationship Id="rId18" Type="http://schemas.openxmlformats.org/officeDocument/2006/relationships/font" Target="fonts/Heeb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2.png"/><Relationship Id="rId13" Type="http://schemas.openxmlformats.org/officeDocument/2006/relationships/image" Target="../media/image3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" y="2560320"/>
            <a:ext cx="4663440" cy="310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6280190" y="251864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 AKUMA NO PET — Plataforma de Agendamiento y Gestión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6280190" y="4276368"/>
            <a:ext cx="75564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200"/>
              <a:buFont typeface="Heebo"/>
              <a:buNone/>
            </a:pPr>
            <a:r>
              <a:rPr b="0" i="0" lang="en-US" sz="2200" u="none" cap="none" strike="noStrike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Diseño del Proyecto y Demo MVP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6280190" y="498502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Equipo Desarrollador:</a:t>
            </a:r>
            <a:r>
              <a:rPr b="0" i="0" lang="en-US" sz="175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r>
              <a:rPr b="1" i="0" lang="en-US" sz="1750" u="none" cap="none" strike="noStrike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Roberto Olguin, Mario Galarce, Alvaro Quiroz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b="1" i="0" lang="en-US" sz="1750" u="none" cap="none" strike="noStrike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Fecha:</a:t>
            </a:r>
            <a:r>
              <a:rPr b="0" i="0" lang="en-US" sz="175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b="1" i="0" lang="en-US" sz="1750" u="none" cap="none" strike="noStrike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16 de septiembre 2025</a:t>
            </a:r>
            <a:endParaRPr b="1" i="0" sz="1750" u="none" cap="none" strike="noStrike">
              <a:solidFill>
                <a:srgbClr val="B98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/>
          <p:nvPr/>
        </p:nvSpPr>
        <p:spPr>
          <a:xfrm>
            <a:off x="724138" y="222949"/>
            <a:ext cx="579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050"/>
              <a:buFont typeface="Crimson Pro SemiBold"/>
              <a:buNone/>
            </a:pPr>
            <a:r>
              <a:rPr b="1" lang="en-US" sz="40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Nuestra Propuesta de Valor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724138" y="1631275"/>
            <a:ext cx="13182124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Transformamos la experiencia de agendamiento para usuarios y optimizamos la operación del negocio.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85138" y="2124317"/>
            <a:ext cx="4824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¿Qué cambia para el usuario/negocio?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24138" y="3132177"/>
            <a:ext cx="103346" cy="103346"/>
          </a:xfrm>
          <a:prstGeom prst="roundRect">
            <a:avLst>
              <a:gd fmla="val 442397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1034296" y="3022283"/>
            <a:ext cx="3740706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Para el Usuario: Facilidad y Control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1034296" y="3767087"/>
            <a:ext cx="6712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Acceso 24/7 para agendar, reagendar o cancelar citas desde cualquier dispositivo.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724138" y="4737973"/>
            <a:ext cx="103346" cy="103346"/>
          </a:xfrm>
          <a:prstGeom prst="roundRect">
            <a:avLst>
              <a:gd fmla="val 442397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034296" y="4628078"/>
            <a:ext cx="4326612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Para el Negocio: Eficiencia y Fidelización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034296" y="5526595"/>
            <a:ext cx="6712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Automatización de procesos, reducción de carga administrativa y mejora en la retención de clientes</a:t>
            </a:r>
            <a:r>
              <a:rPr lang="en-US" sz="16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724138" y="6343769"/>
            <a:ext cx="103346" cy="103346"/>
          </a:xfrm>
          <a:prstGeom prst="roundRect">
            <a:avLst>
              <a:gd fmla="val 442397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034296" y="6233874"/>
            <a:ext cx="5562838" cy="323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Impacto: Mejora la Experiencia y Optimiza Recursos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034321" y="7087166"/>
            <a:ext cx="6712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Una plataforma intuitiva que beneficia a todos los involucrados, liberando tiempo para lo importante.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8259485" y="2401729"/>
            <a:ext cx="3103483" cy="38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Beneficios Esperados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8259485" y="3125629"/>
            <a:ext cx="5024557" cy="258604"/>
          </a:xfrm>
          <a:prstGeom prst="roundRect">
            <a:avLst>
              <a:gd fmla="val 12001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8259485" y="3125629"/>
            <a:ext cx="1507331" cy="258604"/>
          </a:xfrm>
          <a:prstGeom prst="roundRect">
            <a:avLst>
              <a:gd fmla="val 12001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3439180" y="3125629"/>
            <a:ext cx="474583" cy="258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FFFF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30%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8259485" y="3642717"/>
            <a:ext cx="5654278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Reducción de Cancelación de citas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8259485" y="4490799"/>
            <a:ext cx="5056108" cy="258604"/>
          </a:xfrm>
          <a:prstGeom prst="roundRect">
            <a:avLst>
              <a:gd fmla="val 12001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8259485" y="4490799"/>
            <a:ext cx="1769626" cy="258604"/>
          </a:xfrm>
          <a:prstGeom prst="roundRect">
            <a:avLst>
              <a:gd fmla="val 12001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3470731" y="4490799"/>
            <a:ext cx="443032" cy="258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FFFF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35%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8259485" y="5007888"/>
            <a:ext cx="5654278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Aumento de Conversión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8259485" y="5855970"/>
            <a:ext cx="4889421" cy="258604"/>
          </a:xfrm>
          <a:prstGeom prst="roundRect">
            <a:avLst>
              <a:gd fmla="val 12001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8259485" y="5855970"/>
            <a:ext cx="97750" cy="258604"/>
          </a:xfrm>
          <a:prstGeom prst="roundRect">
            <a:avLst>
              <a:gd fmla="val 31750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304044" y="5855970"/>
            <a:ext cx="609719" cy="258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 SemiBold"/>
              <a:buNone/>
            </a:pPr>
            <a:r>
              <a:rPr b="1" lang="en-US" sz="2000">
                <a:solidFill>
                  <a:srgbClr val="FFFF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2 min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8259485" y="6373058"/>
            <a:ext cx="5654278" cy="33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Heebo"/>
              <a:buNone/>
            </a:pPr>
            <a:r>
              <a:rPr lang="en-US" sz="16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Tiempo de Reserva en tiempo de respuesta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/>
          <p:nvPr/>
        </p:nvSpPr>
        <p:spPr>
          <a:xfrm>
            <a:off x="463750" y="364325"/>
            <a:ext cx="5503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600"/>
              <a:buFont typeface="Crimson Pro SemiBold"/>
              <a:buNone/>
            </a:pPr>
            <a:r>
              <a:rPr b="1" lang="en-US" sz="26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Métricas Clave y Alcance del MVP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463748" y="977146"/>
            <a:ext cx="13702903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Definimos los indicadores de éxito y las funcionalidades esenciales para la primera versión del producto.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463748" y="1387793"/>
            <a:ext cx="1987748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550"/>
              <a:buFont typeface="Crimson Pro SemiBold"/>
              <a:buNone/>
            </a:pPr>
            <a:r>
              <a:rPr b="1" lang="en-US" sz="15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KPIs y Metas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48" y="1834991"/>
            <a:ext cx="662583" cy="7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>
            <a:off x="1258848" y="1967508"/>
            <a:ext cx="1656517" cy="20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Crimson Pro SemiBold"/>
              <a:buNone/>
            </a:pPr>
            <a:r>
              <a:rPr b="1" lang="en-US" sz="13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Reserva de citas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1258848" y="2253853"/>
            <a:ext cx="1290780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Se requiere que los clientes puedan agendar, reagendar o cancelar sus citas de manera simple.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8" name="Google Shape;23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48" y="2630091"/>
            <a:ext cx="662583" cy="7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>
            <a:off x="1258848" y="2762607"/>
            <a:ext cx="1656517" cy="20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Crimson Pro SemiBold"/>
              <a:buNone/>
            </a:pPr>
            <a:r>
              <a:rPr b="1" lang="en-US" sz="13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Agendamiento ágil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1258848" y="3048953"/>
            <a:ext cx="1290780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Se requiere que los clientes puedan agendar, reagendar o cancelar sus citas de manera simple.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1" name="Google Shape;24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748" y="3425190"/>
            <a:ext cx="662583" cy="7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/>
          <p:nvPr/>
        </p:nvSpPr>
        <p:spPr>
          <a:xfrm>
            <a:off x="1258848" y="3557707"/>
            <a:ext cx="1656517" cy="20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Crimson Pro SemiBold"/>
              <a:buNone/>
            </a:pPr>
            <a:r>
              <a:rPr b="1" lang="en-US" sz="13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Asistencia a citas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1258848" y="3844052"/>
            <a:ext cx="1290780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Se requiere que los clientes asistan a sus citas agendadas.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4" name="Google Shape;24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748" y="4220289"/>
            <a:ext cx="662583" cy="7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/>
          <p:nvPr/>
        </p:nvSpPr>
        <p:spPr>
          <a:xfrm>
            <a:off x="1258848" y="4352806"/>
            <a:ext cx="1656517" cy="20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Crimson Pro SemiBold"/>
              <a:buNone/>
            </a:pPr>
            <a:r>
              <a:rPr b="1" lang="en-US" sz="13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Satisfacción del cliente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1258848" y="4639151"/>
            <a:ext cx="1290780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Se requiere que los clientes tengan una buena experiencia al usar el sistema.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7" name="Google Shape;24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48" y="5015389"/>
            <a:ext cx="662583" cy="7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1258848" y="5147905"/>
            <a:ext cx="2170390" cy="20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Crimson Pro SemiBold"/>
              <a:buNone/>
            </a:pPr>
            <a:r>
              <a:rPr b="1" lang="en-US" sz="13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Requerimientos de venta online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1258848" y="5434251"/>
            <a:ext cx="1290780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None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Se requiere que los clientes puedan comprar productos de forma digital.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463748" y="6009203"/>
            <a:ext cx="2078593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550"/>
              <a:buFont typeface="Crimson Pro SemiBold"/>
              <a:buNone/>
            </a:pPr>
            <a:r>
              <a:rPr b="1" lang="en-US" sz="15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Alcance Funcional (MVP)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463748" y="6575584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Registro y Login de Usuarios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463748" y="6833830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Catálogo de Servicios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463748" y="7092077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Calendario con Horarios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463748" y="7350323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Reserva, agendamiento y Cancelación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463748" y="7608570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Notificaciones (Email/WhatsApp/SMS)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7484388" y="6575584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Reportes Analíticos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7484388" y="6833830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Gestión de Inventario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7484388" y="7092077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Integración con Sistemas de Pago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7484388" y="7350323"/>
            <a:ext cx="6689884" cy="21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000"/>
              <a:buFont typeface="Heebo"/>
              <a:buChar char="•"/>
            </a:pPr>
            <a:r>
              <a:rPr lang="en-US" sz="10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Panel de Administración Básico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AI-generated content may be incorrect." id="260" name="Google Shape;26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2750" y="1466767"/>
            <a:ext cx="5848904" cy="38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/>
          <p:nvPr/>
        </p:nvSpPr>
        <p:spPr>
          <a:xfrm>
            <a:off x="746760" y="123390"/>
            <a:ext cx="5334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200"/>
              <a:buFont typeface="Crimson Pro SemiBold"/>
              <a:buNone/>
            </a:pPr>
            <a:r>
              <a:rPr b="1" lang="en-US" sz="4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Próximos Pasos y Cierre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746760" y="1573649"/>
            <a:ext cx="13136880" cy="6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Con la base sólida de este diseño, solicitamos la aprobación para pasar a la fase piloto, validando la solución con usuarios reales y preparando la escalabilidad futura.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2348865" y="2865715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Objetivos SMART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746760" y="3327083"/>
            <a:ext cx="426946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Metas claras y medibles establecidas.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0" name="Google Shape;2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3083" y="3582353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9614059" y="2699028"/>
            <a:ext cx="426958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Diseño inicial de arquitectura / solución</a:t>
            </a:r>
            <a:r>
              <a:rPr b="1" lang="en-US" sz="2100">
                <a:solidFill>
                  <a:srgbClr val="FFFF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9614059" y="3493770"/>
            <a:ext cx="4269581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primeros diagramas técnicos o de procesos.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4" name="Google Shape;2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7041" y="3582353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/>
          <p:nvPr/>
        </p:nvSpPr>
        <p:spPr>
          <a:xfrm>
            <a:off x="10040779" y="4560570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KPIs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10040779" y="5021937"/>
            <a:ext cx="3842861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Indicadores clave de rendimiento.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8" name="Google Shape;27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49020" y="4607719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2"/>
          <p:cNvSpPr/>
          <p:nvPr/>
        </p:nvSpPr>
        <p:spPr>
          <a:xfrm>
            <a:off x="9614059" y="6088737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Roadmap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9614059" y="6550104"/>
            <a:ext cx="4269581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Plan de desarrollo a 13 semanas.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2" name="Google Shape;28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57041" y="5633085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/>
          <p:nvPr/>
        </p:nvSpPr>
        <p:spPr>
          <a:xfrm>
            <a:off x="2348865" y="6088737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Riesgos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746760" y="6550104"/>
            <a:ext cx="426946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Identificación y mitigación de amenazas.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6" name="Google Shape;286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73083" y="5633085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2"/>
          <p:cNvSpPr/>
          <p:nvPr/>
        </p:nvSpPr>
        <p:spPr>
          <a:xfrm>
            <a:off x="1922145" y="4560570"/>
            <a:ext cx="266735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Demo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746760" y="5021937"/>
            <a:ext cx="384274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Presentación funcional del MVP.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0" name="Google Shape;29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16222" y="2496383"/>
            <a:ext cx="4597837" cy="4597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105" y="4607719"/>
            <a:ext cx="300038" cy="3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/>
          <p:nvPr/>
        </p:nvSpPr>
        <p:spPr>
          <a:xfrm>
            <a:off x="5181243" y="7414260"/>
            <a:ext cx="4267795" cy="533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3350"/>
              <a:buFont typeface="Crimson Pro SemiBold"/>
              <a:buNone/>
            </a:pPr>
            <a:r>
              <a:rPr b="1" lang="en-US" sz="33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¡Gracias por ver!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/>
          <p:nvPr/>
        </p:nvSpPr>
        <p:spPr>
          <a:xfrm>
            <a:off x="652225" y="512450"/>
            <a:ext cx="76521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3650"/>
              <a:buFont typeface="Crimson Pro SemiBold"/>
              <a:buNone/>
            </a:pPr>
            <a:r>
              <a:rPr b="1" lang="en-US" sz="36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Resumen Ejecutivo: Akuma no Pet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652224" y="1374219"/>
            <a:ext cx="13325951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Una visión general de nuestro proyecto, desde el problema que abordamos hasta los beneficios que esperamos generar.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652224" y="1881902"/>
            <a:ext cx="13325951" cy="1417677"/>
          </a:xfrm>
          <a:prstGeom prst="roundRect">
            <a:avLst>
              <a:gd fmla="val 1972" name="adj"/>
            </a:avLst>
          </a:prstGeom>
          <a:solidFill>
            <a:srgbClr val="000000"/>
          </a:solidFill>
          <a:ln cap="flat" cmpd="sng" w="22850">
            <a:solidFill>
              <a:srgbClr val="521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675084" y="1904762"/>
            <a:ext cx="745450" cy="1371957"/>
          </a:xfrm>
          <a:prstGeom prst="roundRect">
            <a:avLst>
              <a:gd fmla="val 70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090" y="2416016"/>
            <a:ext cx="279440" cy="34932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1606867" y="2091095"/>
            <a:ext cx="2329577" cy="29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800"/>
              <a:buFont typeface="Crimson Pro SemiBold"/>
              <a:buNone/>
            </a:pPr>
            <a:r>
              <a:rPr b="1" lang="en-US" sz="18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606867" y="2494121"/>
            <a:ext cx="12348448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La clínica maneja las citas manualmente, lo que genera lentitud, errores, inasistencias, falta de control y recordatorios, además de baja conversión de clientes, mostrando la necesidad de una plataforma digital.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652224" y="3485912"/>
            <a:ext cx="13325951" cy="1119545"/>
          </a:xfrm>
          <a:prstGeom prst="roundRect">
            <a:avLst>
              <a:gd fmla="val 2497" name="adj"/>
            </a:avLst>
          </a:prstGeom>
          <a:solidFill>
            <a:srgbClr val="000000"/>
          </a:solidFill>
          <a:ln cap="flat" cmpd="sng" w="22850">
            <a:solidFill>
              <a:srgbClr val="521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675084" y="3508772"/>
            <a:ext cx="745450" cy="1073825"/>
          </a:xfrm>
          <a:prstGeom prst="roundRect">
            <a:avLst>
              <a:gd fmla="val 70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8" name="Google Shape;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8090" y="3870960"/>
            <a:ext cx="279440" cy="34932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1606867" y="3695105"/>
            <a:ext cx="2329577" cy="29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800"/>
              <a:buFont typeface="Crimson Pro SemiBold"/>
              <a:buNone/>
            </a:pPr>
            <a:r>
              <a:rPr b="1" lang="en-US" sz="18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Solución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606867" y="4098131"/>
            <a:ext cx="12348448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Plataforma digital de agendamiento, gestión de citas, servicios generales y venta de productos para mascotas, accesible y automatizada.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652224" y="4791789"/>
            <a:ext cx="13325951" cy="1119545"/>
          </a:xfrm>
          <a:prstGeom prst="roundRect">
            <a:avLst>
              <a:gd fmla="val 2497" name="adj"/>
            </a:avLst>
          </a:prstGeom>
          <a:solidFill>
            <a:srgbClr val="000000"/>
          </a:solidFill>
          <a:ln cap="flat" cmpd="sng" w="22850">
            <a:solidFill>
              <a:srgbClr val="521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675084" y="4814649"/>
            <a:ext cx="745450" cy="1073825"/>
          </a:xfrm>
          <a:prstGeom prst="roundRect">
            <a:avLst>
              <a:gd fmla="val 70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3" name="Google Shape;8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090" y="5176838"/>
            <a:ext cx="279440" cy="34932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/>
          <p:nvPr/>
        </p:nvSpPr>
        <p:spPr>
          <a:xfrm>
            <a:off x="1606867" y="5000982"/>
            <a:ext cx="2329577" cy="29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800"/>
              <a:buFont typeface="Crimson Pro SemiBold"/>
              <a:buNone/>
            </a:pPr>
            <a:r>
              <a:rPr b="1" lang="en-US" sz="18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Alcance MVP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606867" y="5404009"/>
            <a:ext cx="12348448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Registro, catálogo de servicios, calendario, reserva/</a:t>
            </a: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agendar</a:t>
            </a: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/cancelar, notificaciones y panel admin.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652224" y="6097667"/>
            <a:ext cx="13325951" cy="1119545"/>
          </a:xfrm>
          <a:prstGeom prst="roundRect">
            <a:avLst>
              <a:gd fmla="val 2497" name="adj"/>
            </a:avLst>
          </a:prstGeom>
          <a:solidFill>
            <a:srgbClr val="000000"/>
          </a:solidFill>
          <a:ln cap="flat" cmpd="sng" w="22850">
            <a:solidFill>
              <a:srgbClr val="5213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675084" y="6120527"/>
            <a:ext cx="745450" cy="1073825"/>
          </a:xfrm>
          <a:prstGeom prst="roundRect">
            <a:avLst>
              <a:gd fmla="val 70" name="adj"/>
            </a:avLst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" name="Google Shape;8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8090" y="6517600"/>
            <a:ext cx="279440" cy="2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/>
          <p:nvPr/>
        </p:nvSpPr>
        <p:spPr>
          <a:xfrm>
            <a:off x="1606867" y="6306860"/>
            <a:ext cx="2329577" cy="29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800"/>
              <a:buFont typeface="Crimson Pro SemiBold"/>
              <a:buNone/>
            </a:pPr>
            <a:r>
              <a:rPr b="1" lang="en-US" sz="18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Beneficios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606867" y="6709886"/>
            <a:ext cx="12348448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Reducción del tiempo de reserva, aumento de clientes satisfechos 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52224" y="7426762"/>
            <a:ext cx="13325951" cy="298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450"/>
              <a:buFont typeface="Heebo"/>
              <a:buNone/>
            </a:pP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Este proyecto tiene una duración estimada de </a:t>
            </a:r>
            <a:r>
              <a:rPr lang="en-US" sz="1450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13 semanas</a:t>
            </a:r>
            <a:r>
              <a:rPr lang="en-US" sz="14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14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y busca impactar positivamente a clientes y personal de la clínica.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793790" y="377423"/>
            <a:ext cx="8560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El Problema Actual y la Oportunidad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Identificamos puntos críticos en la gestión actual que representan una clara oportunidad de mejora a través de la digitalización.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652826" y="2900482"/>
            <a:ext cx="30396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Agendamiento Ineficiente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93765" y="3759575"/>
            <a:ext cx="3898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El proceso manual de agendar citas consume tiempo y genera esperas para los clientes.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485555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9937790" y="2900482"/>
            <a:ext cx="30963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Altas Tasas de Inasistencia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9937690" y="3670988"/>
            <a:ext cx="3898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La falta de recordatorios automáticos contribuye a un alto porcentaje de citas perdidas.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87405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9937790" y="5175885"/>
            <a:ext cx="38988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Poca Trazabilidad y Comunicación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9937790" y="6020633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No hay un registro digital claro, dificultando el seguimiento y la comunicación proactiva.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609992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116568" y="5353050"/>
            <a:ext cx="35759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200"/>
              <a:buFont typeface="Crimson Pro SemiBold"/>
              <a:buNone/>
            </a:pPr>
            <a:r>
              <a:rPr b="1" lang="en-US" sz="2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Oportunidad de Digitalización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793665" y="6212143"/>
            <a:ext cx="3898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Existe una clara necesidad y demanda de modernizar la gestión y mejorar la experiencia del cliente.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711428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741045" y="583763"/>
            <a:ext cx="7304723" cy="912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4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5750"/>
              <a:buFont typeface="Crimson Pro SemiBold"/>
              <a:buNone/>
            </a:pPr>
            <a:r>
              <a:rPr b="1" lang="en-US" sz="57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Metodología: SCRUM</a:t>
            </a:r>
            <a:endParaRPr sz="5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41045" y="1920121"/>
            <a:ext cx="13148310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Nuestra aproximación al proyecto se basa en un ciclo de desarrollo ágil y centrado en el usuario, garantizando entregas incrementales y adaptabilidad.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45" y="2835473"/>
            <a:ext cx="6574155" cy="84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952752" y="3894050"/>
            <a:ext cx="327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50"/>
              <a:buFont typeface="Crimson Pro SemiBold"/>
              <a:buNone/>
            </a:pPr>
            <a:r>
              <a:rPr b="1" lang="en-US" sz="20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1. Análisis y Planificación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952738" y="4351734"/>
            <a:ext cx="6150769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Definimos los requisitos clave y la estrategia para el MVP, entendiendo a fondo el problema y la solución.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835473"/>
            <a:ext cx="6574155" cy="84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7526893" y="3894058"/>
            <a:ext cx="264664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50"/>
              <a:buFont typeface="Crimson Pro SemiBold"/>
              <a:buNone/>
            </a:pPr>
            <a:r>
              <a:rPr b="1" lang="en-US" sz="20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2. Diseño y Desarrollo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7526893" y="4351734"/>
            <a:ext cx="6150769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Creamos la arquitectura, diseñamos la interfaz y construimos las funcionalidades del sistema.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045" y="5240655"/>
            <a:ext cx="6574155" cy="84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952738" y="6299240"/>
            <a:ext cx="264664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50"/>
              <a:buFont typeface="Crimson Pro SemiBold"/>
              <a:buNone/>
            </a:pPr>
            <a:r>
              <a:rPr b="1" lang="en-US" sz="20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3. Pruebas e Iteración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952738" y="6756916"/>
            <a:ext cx="6150769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Validamos la solución, recopilamos retroalimentación y realizamos ajustes para mejorar continuamente.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240655"/>
            <a:ext cx="6574155" cy="84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7526893" y="6299240"/>
            <a:ext cx="264664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050"/>
              <a:buFont typeface="Crimson Pro SemiBold"/>
              <a:buNone/>
            </a:pPr>
            <a:r>
              <a:rPr b="1" lang="en-US" sz="20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4. Despliegue y Soporte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526893" y="6756916"/>
            <a:ext cx="6150769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Lanzamos la plataforma y proporcionamos el apoyo necesario para asegurar su operación eficiente.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793790" y="2182535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6150"/>
              <a:buFont typeface="Crimson Pro SemiBold"/>
              <a:buNone/>
            </a:pPr>
            <a:r>
              <a:rPr b="1" lang="en-US" sz="61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Sponsor del Proyecto</a:t>
            </a:r>
            <a:endParaRPr sz="6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793790" y="3614380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El principal patrocinador del proyecto es la propia clínica veterinaria, dado su interés directo en la implementación exitosa de la solución y los beneficios operativos que esta aportará. Su compromiso es fundamental para asegurar que los objetivos estratégicos del negocio se cumplan.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3790" y="4958239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Adicionalmente, el Product Owner se establece como un patrocinador clave. Representa la voz del cliente y de los usuarios finales, siendo responsable de maximizar el valor del producto, definir los requisitos y prioridades, y asegurar la alineación constante del equipo de desarrollo con la visión y las necesidades de la veterinaria.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754737" y="406503"/>
            <a:ext cx="5391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200"/>
              <a:buFont typeface="Crimson Pro SemiBold"/>
              <a:buNone/>
            </a:pPr>
            <a:r>
              <a:rPr b="1" lang="en-US" sz="42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Objetivos del Proyecto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54724" y="1090125"/>
            <a:ext cx="9762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8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5850"/>
              <a:buFont typeface="Crimson Pro SemiBold"/>
              <a:buNone/>
            </a:pPr>
            <a:r>
              <a:rPr b="1" lang="en-US" sz="58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Digitalizar la Gestión de Citas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54725" y="2421799"/>
            <a:ext cx="13120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Implementar una plataforma de agendamiento y gestión para Akuma no Pet que reduzca el tiempo de reserva a</a:t>
            </a:r>
            <a:r>
              <a:rPr lang="en-US" sz="16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1650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≤2 minutos de tiempo de respuesta </a:t>
            </a: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y disminuya los no-shows en un </a:t>
            </a:r>
            <a:r>
              <a:rPr lang="en-US" sz="1650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25%</a:t>
            </a: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 para el</a:t>
            </a:r>
            <a:r>
              <a:rPr lang="en-US" sz="16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1650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15 de agosto de 2025</a:t>
            </a:r>
            <a:r>
              <a:rPr lang="en-US" sz="16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754737" y="3948470"/>
            <a:ext cx="215622" cy="269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Crimson Pro Light"/>
              <a:buNone/>
            </a:pPr>
            <a:r>
              <a:rPr lang="en-US" sz="1650">
                <a:solidFill>
                  <a:srgbClr val="FFFFFF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754737" y="4284464"/>
            <a:ext cx="6452592" cy="30480"/>
          </a:xfrm>
          <a:prstGeom prst="rect">
            <a:avLst/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754722" y="4453175"/>
            <a:ext cx="4068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Reducir el Tiempo de Reserva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754687" y="5043374"/>
            <a:ext cx="6452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KPI: Tiempo de respuesta de reserva en la plataforma.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422952" y="3948470"/>
            <a:ext cx="215622" cy="269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Crimson Pro Light"/>
              <a:buNone/>
            </a:pPr>
            <a:r>
              <a:rPr lang="en-US" sz="1650">
                <a:solidFill>
                  <a:srgbClr val="FFFFFF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7422952" y="4284464"/>
            <a:ext cx="6452711" cy="30480"/>
          </a:xfrm>
          <a:prstGeom prst="rect">
            <a:avLst/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7422950" y="4453175"/>
            <a:ext cx="6301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Disminuir la Tasa de Cancelación  a </a:t>
            </a: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último</a:t>
            </a: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 minuto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422952" y="4919424"/>
            <a:ext cx="645271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KPI: Porcentaje de cancelación sobre el total de citas agendadas.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754737" y="5641658"/>
            <a:ext cx="215622" cy="269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Crimson Pro Light"/>
              <a:buNone/>
            </a:pPr>
            <a:r>
              <a:rPr lang="en-US" sz="1650">
                <a:solidFill>
                  <a:srgbClr val="FFFFFF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54737" y="5977652"/>
            <a:ext cx="6452592" cy="30480"/>
          </a:xfrm>
          <a:prstGeom prst="rect">
            <a:avLst/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54721" y="6146375"/>
            <a:ext cx="4988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Aumentar la Conversión de Citas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754737" y="6612612"/>
            <a:ext cx="6452592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KPI: Tasa de conversión de visitas a la plataforma en citas confirmadas.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422947" y="5641650"/>
            <a:ext cx="533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Crimson Pro Light"/>
              <a:buNone/>
            </a:pPr>
            <a:r>
              <a:rPr lang="en-US" sz="1650">
                <a:solidFill>
                  <a:srgbClr val="FFFFFF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</a:t>
            </a:r>
            <a:r>
              <a:rPr lang="en-US" sz="1650">
                <a:solidFill>
                  <a:srgbClr val="FFFFFF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7422952" y="5977652"/>
            <a:ext cx="6452711" cy="30480"/>
          </a:xfrm>
          <a:prstGeom prst="rect">
            <a:avLst/>
          </a:prstGeom>
          <a:solidFill>
            <a:srgbClr val="5213A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7422949" y="6074425"/>
            <a:ext cx="5132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2100"/>
              <a:buFont typeface="Crimson Pro SemiBold"/>
              <a:buNone/>
            </a:pPr>
            <a:r>
              <a:rPr b="1" lang="en-US" sz="21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Mejorar la Satisfacción del Cliente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7422964" y="6574412"/>
            <a:ext cx="6452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50"/>
              <a:buFont typeface="Heebo"/>
              <a:buNone/>
            </a:pP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KPI: Mejorar la </a:t>
            </a: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satisfacción</a:t>
            </a:r>
            <a:r>
              <a:rPr lang="en-US" sz="165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 de los usuarios de la plataforma.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762119" y="816412"/>
            <a:ext cx="3150751" cy="1360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250"/>
              <a:buFont typeface="Crimson Pro SemiBold"/>
              <a:buNone/>
            </a:pPr>
            <a:r>
              <a:rPr b="1" lang="en-US" sz="42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Visión del Proyecto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762119" y="2394942"/>
            <a:ext cx="3150751" cy="278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700"/>
              <a:buFont typeface="Heebo"/>
              <a:buNone/>
            </a:pPr>
            <a:r>
              <a:rPr lang="en-US" sz="17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Una plataforma de agendamiento intuitiva y eficiente para Akuma no Pet, que optimice la gestión del tiempo y mejore la experiencia del usuario, con el objetivo de convertirnos en el referente digital del cuidado de mascotas.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451747" y="794742"/>
            <a:ext cx="942403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747" y="1388031"/>
            <a:ext cx="9424035" cy="628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>
            <a:off x="580424" y="456950"/>
            <a:ext cx="122238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3250"/>
              <a:buFont typeface="Crimson Pro SemiBold"/>
              <a:buNone/>
            </a:pPr>
            <a:r>
              <a:rPr b="1" lang="en-US" sz="32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Mockups y Prototipos: Visualizando la Experiencia Akuma no Pet</a:t>
            </a:r>
            <a:endParaRPr sz="3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580430" y="1306949"/>
            <a:ext cx="13469541" cy="530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Heebo"/>
              <a:buNone/>
            </a:pPr>
            <a:r>
              <a:rPr lang="en-US" sz="13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Hemos desarrollado una serie de mockups y prototipos detallados para visualizar y refinar la interfaz y la experiencia de usuario. Estas representaciones visuales son cruciales para optimizar el diseño y la funcionalidad de la plataforma antes de su desarrollo completo.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580430" y="1966142"/>
            <a:ext cx="2907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Crimson Pro SemiBold"/>
              <a:buNone/>
            </a:pPr>
            <a:r>
              <a:rPr b="1" lang="en-US" sz="16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Exploración de Diseño (Fase Beta)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430" y="2635568"/>
            <a:ext cx="5769570" cy="40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580430" y="6827639"/>
            <a:ext cx="6532483" cy="79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Heebo"/>
              <a:buNone/>
            </a:pPr>
            <a:r>
              <a:rPr lang="en-US" sz="13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Durante la fase beta, hemos explorado diversos enfoques de diseño para garantizar una interacción intuitiva y atractiva, centrada en las necesidades de los usuarios de Akuma no Pet.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525107" y="1966142"/>
            <a:ext cx="3065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600"/>
              <a:buFont typeface="Crimson Pro SemiBold"/>
              <a:buNone/>
            </a:pPr>
            <a:r>
              <a:rPr b="1" lang="en-US" sz="160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Prototipo Interactivo (Diseño Final)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106" y="2635568"/>
            <a:ext cx="6089293" cy="40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7525107" y="6827639"/>
            <a:ext cx="6532483" cy="79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1300"/>
              <a:buFont typeface="Heebo"/>
              <a:buNone/>
            </a:pPr>
            <a:r>
              <a:rPr lang="en-US" sz="1300">
                <a:solidFill>
                  <a:srgbClr val="B980FF"/>
                </a:solidFill>
                <a:latin typeface="Heebo"/>
                <a:ea typeface="Heebo"/>
                <a:cs typeface="Heebo"/>
                <a:sym typeface="Heebo"/>
              </a:rPr>
              <a:t>Hemos creado prototipos interactivos que simulan la experiencia de usuario completa, facilitando pruebas tempranas y ajustes precisos para optimizar el flujo de agendamiento y la funcionalidad general.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>
            <a:off x="793790" y="974934"/>
            <a:ext cx="750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B980FF"/>
              </a:buClr>
              <a:buSzPts val="4450"/>
              <a:buFont typeface="Crimson Pro SemiBold"/>
              <a:buNone/>
            </a:pPr>
            <a:r>
              <a:rPr b="1" lang="en-US" sz="4450">
                <a:solidFill>
                  <a:srgbClr val="B980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Diseño Final de Reserva de Citas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00601"/>
            <a:ext cx="6516529" cy="2859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286" y="2900601"/>
            <a:ext cx="6296319" cy="2859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793790" y="62701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2025-09-16T17:33:51Z</dcterms:created>
  <dc:creator>kage_no_akuma</dc:creator>
</cp:coreProperties>
</file>